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77" r:id="rId3"/>
    <p:sldId id="271" r:id="rId4"/>
    <p:sldId id="280" r:id="rId5"/>
    <p:sldId id="287"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45" autoAdjust="0"/>
    <p:restoredTop sz="68407" autoAdjust="0"/>
  </p:normalViewPr>
  <p:slideViewPr>
    <p:cSldViewPr>
      <p:cViewPr varScale="1">
        <p:scale>
          <a:sx n="64" d="100"/>
          <a:sy n="64" d="100"/>
        </p:scale>
        <p:origin x="200" y="616"/>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7B2597-5B76-9F4A-9A48-AB978350D1CE}"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2AE609FB-CA49-374A-B31F-09B2190C8A4E}">
      <dgm:prSet phldrT="[Text]"/>
      <dgm:spPr/>
      <dgm:t>
        <a:bodyPr/>
        <a:lstStyle/>
        <a:p>
          <a:r>
            <a:rPr lang="en-US" dirty="0"/>
            <a:t>Liver Function</a:t>
          </a:r>
        </a:p>
      </dgm:t>
    </dgm:pt>
    <dgm:pt modelId="{AC654242-F7A5-474D-8697-0E22FC5443E9}" type="parTrans" cxnId="{43322AE5-E92D-A54F-AE89-54075C1B0004}">
      <dgm:prSet/>
      <dgm:spPr/>
      <dgm:t>
        <a:bodyPr/>
        <a:lstStyle/>
        <a:p>
          <a:endParaRPr lang="en-US"/>
        </a:p>
      </dgm:t>
    </dgm:pt>
    <dgm:pt modelId="{DB2C521D-EF34-1E48-8611-6EC51D2B0524}" type="sibTrans" cxnId="{43322AE5-E92D-A54F-AE89-54075C1B0004}">
      <dgm:prSet/>
      <dgm:spPr/>
      <dgm:t>
        <a:bodyPr/>
        <a:lstStyle/>
        <a:p>
          <a:endParaRPr lang="en-US"/>
        </a:p>
      </dgm:t>
    </dgm:pt>
    <dgm:pt modelId="{E70D500E-73E6-7E42-8187-2EF8F95732C2}">
      <dgm:prSet phldrT="[Text]" custT="1"/>
      <dgm:spPr/>
      <dgm:t>
        <a:bodyPr/>
        <a:lstStyle/>
        <a:p>
          <a:r>
            <a:rPr lang="en-US" sz="1800" dirty="0"/>
            <a:t>Signs &amp; Symptoms</a:t>
          </a:r>
        </a:p>
      </dgm:t>
    </dgm:pt>
    <dgm:pt modelId="{0FE83CBF-30EB-A549-805E-B792C84C6050}" type="parTrans" cxnId="{E3A749EB-6BA6-324B-8302-9989B6AF5A61}">
      <dgm:prSet/>
      <dgm:spPr/>
      <dgm:t>
        <a:bodyPr/>
        <a:lstStyle/>
        <a:p>
          <a:endParaRPr lang="en-US"/>
        </a:p>
      </dgm:t>
    </dgm:pt>
    <dgm:pt modelId="{14160323-59C8-B14E-A2C8-09A38D990334}" type="sibTrans" cxnId="{E3A749EB-6BA6-324B-8302-9989B6AF5A61}">
      <dgm:prSet/>
      <dgm:spPr/>
      <dgm:t>
        <a:bodyPr/>
        <a:lstStyle/>
        <a:p>
          <a:endParaRPr lang="en-US"/>
        </a:p>
      </dgm:t>
    </dgm:pt>
    <dgm:pt modelId="{53979173-48C5-304D-8FC3-E6B4F0CF340A}">
      <dgm:prSet phldrT="[Text]"/>
      <dgm:spPr/>
      <dgm:t>
        <a:bodyPr/>
        <a:lstStyle/>
        <a:p>
          <a:r>
            <a:rPr lang="en-US" dirty="0"/>
            <a:t>Blood Marker Tests</a:t>
          </a:r>
        </a:p>
      </dgm:t>
    </dgm:pt>
    <dgm:pt modelId="{7658F710-D758-3E49-81DB-F64182F29FCA}" type="parTrans" cxnId="{A82EA613-E72C-974C-90E1-CECB3059BA46}">
      <dgm:prSet/>
      <dgm:spPr/>
      <dgm:t>
        <a:bodyPr/>
        <a:lstStyle/>
        <a:p>
          <a:endParaRPr lang="en-US"/>
        </a:p>
      </dgm:t>
    </dgm:pt>
    <dgm:pt modelId="{48DBDB5C-D22F-CA48-95B5-B7FA7EE6A238}" type="sibTrans" cxnId="{A82EA613-E72C-974C-90E1-CECB3059BA46}">
      <dgm:prSet/>
      <dgm:spPr/>
      <dgm:t>
        <a:bodyPr/>
        <a:lstStyle/>
        <a:p>
          <a:endParaRPr lang="en-US"/>
        </a:p>
      </dgm:t>
    </dgm:pt>
    <dgm:pt modelId="{E6E09B95-3985-E24E-B905-C1D3043A8743}">
      <dgm:prSet/>
      <dgm:spPr/>
      <dgm:t>
        <a:bodyPr/>
        <a:lstStyle/>
        <a:p>
          <a:endParaRPr lang="en-US"/>
        </a:p>
      </dgm:t>
    </dgm:pt>
    <dgm:pt modelId="{4CA595CE-B253-F746-BC52-E88D01458C98}" type="parTrans" cxnId="{011489F0-C2D0-D048-8C14-9D08B54EFFD6}">
      <dgm:prSet/>
      <dgm:spPr/>
      <dgm:t>
        <a:bodyPr/>
        <a:lstStyle/>
        <a:p>
          <a:endParaRPr lang="en-US"/>
        </a:p>
      </dgm:t>
    </dgm:pt>
    <dgm:pt modelId="{68448DD7-2041-8944-9748-7D8544C43AB1}" type="sibTrans" cxnId="{011489F0-C2D0-D048-8C14-9D08B54EFFD6}">
      <dgm:prSet/>
      <dgm:spPr/>
      <dgm:t>
        <a:bodyPr/>
        <a:lstStyle/>
        <a:p>
          <a:endParaRPr lang="en-US"/>
        </a:p>
      </dgm:t>
    </dgm:pt>
    <dgm:pt modelId="{62A39081-02B3-C747-BCA5-F65DBB6F6263}">
      <dgm:prSet phldrT="[Text]" phldr="1"/>
      <dgm:spPr/>
      <dgm:t>
        <a:bodyPr/>
        <a:lstStyle/>
        <a:p>
          <a:endParaRPr lang="en-US" dirty="0"/>
        </a:p>
      </dgm:t>
    </dgm:pt>
    <dgm:pt modelId="{7C577304-3039-5A40-9BC9-DF5C2CD247F1}" type="parTrans" cxnId="{07034958-39A0-274F-B3C6-DE6F69CC5E58}">
      <dgm:prSet/>
      <dgm:spPr/>
      <dgm:t>
        <a:bodyPr/>
        <a:lstStyle/>
        <a:p>
          <a:endParaRPr lang="en-US"/>
        </a:p>
      </dgm:t>
    </dgm:pt>
    <dgm:pt modelId="{08AA4262-ED19-004C-AFAB-84F6640A821D}" type="sibTrans" cxnId="{07034958-39A0-274F-B3C6-DE6F69CC5E58}">
      <dgm:prSet/>
      <dgm:spPr/>
      <dgm:t>
        <a:bodyPr/>
        <a:lstStyle/>
        <a:p>
          <a:endParaRPr lang="en-US"/>
        </a:p>
      </dgm:t>
    </dgm:pt>
    <dgm:pt modelId="{D7210A0A-F875-2344-A4D7-09C11973EEDF}">
      <dgm:prSet phldrT="[Text]" phldr="1"/>
      <dgm:spPr/>
      <dgm:t>
        <a:bodyPr/>
        <a:lstStyle/>
        <a:p>
          <a:endParaRPr lang="en-US" dirty="0"/>
        </a:p>
      </dgm:t>
    </dgm:pt>
    <dgm:pt modelId="{25CD388C-BBD4-4A4D-81C2-6D8838699240}" type="parTrans" cxnId="{218810A4-6928-984B-8CB0-5E2AA7E4E4FA}">
      <dgm:prSet/>
      <dgm:spPr/>
      <dgm:t>
        <a:bodyPr/>
        <a:lstStyle/>
        <a:p>
          <a:endParaRPr lang="en-US"/>
        </a:p>
      </dgm:t>
    </dgm:pt>
    <dgm:pt modelId="{6113A56E-DC02-AF4D-8DA5-1634EA7D96E5}" type="sibTrans" cxnId="{218810A4-6928-984B-8CB0-5E2AA7E4E4FA}">
      <dgm:prSet/>
      <dgm:spPr/>
      <dgm:t>
        <a:bodyPr/>
        <a:lstStyle/>
        <a:p>
          <a:endParaRPr lang="en-US"/>
        </a:p>
      </dgm:t>
    </dgm:pt>
    <dgm:pt modelId="{F625F98B-8896-C94E-9728-60704451F881}">
      <dgm:prSet phldrT="[Text]"/>
      <dgm:spPr/>
      <dgm:t>
        <a:bodyPr/>
        <a:lstStyle/>
        <a:p>
          <a:endParaRPr lang="en-US" dirty="0"/>
        </a:p>
      </dgm:t>
    </dgm:pt>
    <dgm:pt modelId="{FB099ED3-2717-A04E-91B7-5D7C143E9853}" type="parTrans" cxnId="{E1166BA0-E6FC-FB43-B616-3C991C419B21}">
      <dgm:prSet/>
      <dgm:spPr/>
      <dgm:t>
        <a:bodyPr/>
        <a:lstStyle/>
        <a:p>
          <a:endParaRPr lang="en-US"/>
        </a:p>
      </dgm:t>
    </dgm:pt>
    <dgm:pt modelId="{EF5FF1E7-E168-3A48-9111-A6C18C69C439}" type="sibTrans" cxnId="{E1166BA0-E6FC-FB43-B616-3C991C419B21}">
      <dgm:prSet/>
      <dgm:spPr/>
      <dgm:t>
        <a:bodyPr/>
        <a:lstStyle/>
        <a:p>
          <a:endParaRPr lang="en-US"/>
        </a:p>
      </dgm:t>
    </dgm:pt>
    <dgm:pt modelId="{7742A906-7035-AE47-9995-622C76048DB5}">
      <dgm:prSet phldrT="[Text]" phldr="1"/>
      <dgm:spPr/>
      <dgm:t>
        <a:bodyPr/>
        <a:lstStyle/>
        <a:p>
          <a:endParaRPr lang="en-US" dirty="0"/>
        </a:p>
      </dgm:t>
    </dgm:pt>
    <dgm:pt modelId="{97007DE1-3397-C24D-8373-E578B0E5AAC0}" type="parTrans" cxnId="{F1150300-FB4A-E548-8A57-455B6C6714F2}">
      <dgm:prSet/>
      <dgm:spPr/>
      <dgm:t>
        <a:bodyPr/>
        <a:lstStyle/>
        <a:p>
          <a:endParaRPr lang="en-US"/>
        </a:p>
      </dgm:t>
    </dgm:pt>
    <dgm:pt modelId="{3280176E-5C0E-1340-A669-637893BC9453}" type="sibTrans" cxnId="{F1150300-FB4A-E548-8A57-455B6C6714F2}">
      <dgm:prSet/>
      <dgm:spPr/>
      <dgm:t>
        <a:bodyPr/>
        <a:lstStyle/>
        <a:p>
          <a:endParaRPr lang="en-US"/>
        </a:p>
      </dgm:t>
    </dgm:pt>
    <dgm:pt modelId="{006F1EA8-9E13-8940-B903-5ADD9BFC7BB6}" type="pres">
      <dgm:prSet presAssocID="{2D7B2597-5B76-9F4A-9A48-AB978350D1CE}" presName="Name0" presStyleCnt="0">
        <dgm:presLayoutVars>
          <dgm:chMax val="4"/>
          <dgm:resizeHandles val="exact"/>
        </dgm:presLayoutVars>
      </dgm:prSet>
      <dgm:spPr/>
    </dgm:pt>
    <dgm:pt modelId="{6EB2E4DE-A742-DA4E-A42E-8427E4C0743D}" type="pres">
      <dgm:prSet presAssocID="{2D7B2597-5B76-9F4A-9A48-AB978350D1CE}" presName="ellipse" presStyleLbl="trBgShp" presStyleIdx="0" presStyleCnt="1" custLinFactNeighborX="-4539" custLinFactNeighborY="16989"/>
      <dgm:spPr/>
    </dgm:pt>
    <dgm:pt modelId="{7C161493-D6E7-BF44-A598-749A37DB620C}" type="pres">
      <dgm:prSet presAssocID="{2D7B2597-5B76-9F4A-9A48-AB978350D1CE}" presName="arrow1" presStyleLbl="fgShp" presStyleIdx="0" presStyleCnt="1" custScaleY="312665"/>
      <dgm:spPr/>
    </dgm:pt>
    <dgm:pt modelId="{60A68692-21B9-DF46-9C45-42193FCD4CE4}" type="pres">
      <dgm:prSet presAssocID="{2D7B2597-5B76-9F4A-9A48-AB978350D1CE}" presName="rectangle" presStyleLbl="revTx" presStyleIdx="0" presStyleCnt="1">
        <dgm:presLayoutVars>
          <dgm:bulletEnabled val="1"/>
        </dgm:presLayoutVars>
      </dgm:prSet>
      <dgm:spPr/>
    </dgm:pt>
    <dgm:pt modelId="{03BEDE78-45E0-2A47-8C29-F3278A2DCBEA}" type="pres">
      <dgm:prSet presAssocID="{E70D500E-73E6-7E42-8187-2EF8F95732C2}" presName="item1" presStyleLbl="node1" presStyleIdx="0" presStyleCnt="3" custLinFactNeighborX="-26284" custLinFactNeighborY="-40487">
        <dgm:presLayoutVars>
          <dgm:bulletEnabled val="1"/>
        </dgm:presLayoutVars>
      </dgm:prSet>
      <dgm:spPr/>
    </dgm:pt>
    <dgm:pt modelId="{63680250-1512-9D47-A11E-D29884228E72}" type="pres">
      <dgm:prSet presAssocID="{53979173-48C5-304D-8FC3-E6B4F0CF340A}" presName="item2" presStyleLbl="node1" presStyleIdx="1" presStyleCnt="3" custScaleX="115411" custLinFactX="-56532" custLinFactNeighborX="-100000" custLinFactNeighborY="-26332">
        <dgm:presLayoutVars>
          <dgm:bulletEnabled val="1"/>
        </dgm:presLayoutVars>
      </dgm:prSet>
      <dgm:spPr/>
    </dgm:pt>
    <dgm:pt modelId="{246F11F9-1B10-1749-A975-91725399DE3D}" type="pres">
      <dgm:prSet presAssocID="{E6E09B95-3985-E24E-B905-C1D3043A8743}" presName="item3" presStyleLbl="node1" presStyleIdx="2" presStyleCnt="3" custLinFactX="-77954" custLinFactNeighborX="-100000" custLinFactNeighborY="94419">
        <dgm:presLayoutVars>
          <dgm:bulletEnabled val="1"/>
        </dgm:presLayoutVars>
      </dgm:prSet>
      <dgm:spPr/>
    </dgm:pt>
    <dgm:pt modelId="{16178AEC-6EF8-2940-862E-05EB9A18E550}" type="pres">
      <dgm:prSet presAssocID="{2D7B2597-5B76-9F4A-9A48-AB978350D1CE}" presName="funnel" presStyleLbl="trAlignAcc1" presStyleIdx="0" presStyleCnt="1" custLinFactNeighborX="-66251" custLinFactNeighborY="30279"/>
      <dgm:spPr/>
    </dgm:pt>
  </dgm:ptLst>
  <dgm:cxnLst>
    <dgm:cxn modelId="{F1150300-FB4A-E548-8A57-455B6C6714F2}" srcId="{2D7B2597-5B76-9F4A-9A48-AB978350D1CE}" destId="{7742A906-7035-AE47-9995-622C76048DB5}" srcOrd="7" destOrd="0" parTransId="{97007DE1-3397-C24D-8373-E578B0E5AAC0}" sibTransId="{3280176E-5C0E-1340-A669-637893BC9453}"/>
    <dgm:cxn modelId="{A82EA613-E72C-974C-90E1-CECB3059BA46}" srcId="{2D7B2597-5B76-9F4A-9A48-AB978350D1CE}" destId="{53979173-48C5-304D-8FC3-E6B4F0CF340A}" srcOrd="2" destOrd="0" parTransId="{7658F710-D758-3E49-81DB-F64182F29FCA}" sibTransId="{48DBDB5C-D22F-CA48-95B5-B7FA7EE6A238}"/>
    <dgm:cxn modelId="{07034958-39A0-274F-B3C6-DE6F69CC5E58}" srcId="{2D7B2597-5B76-9F4A-9A48-AB978350D1CE}" destId="{62A39081-02B3-C747-BCA5-F65DBB6F6263}" srcOrd="4" destOrd="0" parTransId="{7C577304-3039-5A40-9BC9-DF5C2CD247F1}" sibTransId="{08AA4262-ED19-004C-AFAB-84F6640A821D}"/>
    <dgm:cxn modelId="{ECA4505A-7770-B547-BB14-8F867A8765E9}" type="presOf" srcId="{E70D500E-73E6-7E42-8187-2EF8F95732C2}" destId="{63680250-1512-9D47-A11E-D29884228E72}" srcOrd="0" destOrd="0" presId="urn:microsoft.com/office/officeart/2005/8/layout/funnel1"/>
    <dgm:cxn modelId="{64493498-F94A-7941-93D8-1FB5ED5D2F5C}" type="presOf" srcId="{E6E09B95-3985-E24E-B905-C1D3043A8743}" destId="{60A68692-21B9-DF46-9C45-42193FCD4CE4}" srcOrd="0" destOrd="0" presId="urn:microsoft.com/office/officeart/2005/8/layout/funnel1"/>
    <dgm:cxn modelId="{E1166BA0-E6FC-FB43-B616-3C991C419B21}" srcId="{2D7B2597-5B76-9F4A-9A48-AB978350D1CE}" destId="{F625F98B-8896-C94E-9728-60704451F881}" srcOrd="6" destOrd="0" parTransId="{FB099ED3-2717-A04E-91B7-5D7C143E9853}" sibTransId="{EF5FF1E7-E168-3A48-9111-A6C18C69C439}"/>
    <dgm:cxn modelId="{218810A4-6928-984B-8CB0-5E2AA7E4E4FA}" srcId="{2D7B2597-5B76-9F4A-9A48-AB978350D1CE}" destId="{D7210A0A-F875-2344-A4D7-09C11973EEDF}" srcOrd="5" destOrd="0" parTransId="{25CD388C-BBD4-4A4D-81C2-6D8838699240}" sibTransId="{6113A56E-DC02-AF4D-8DA5-1634EA7D96E5}"/>
    <dgm:cxn modelId="{29F5FEA7-B132-8F42-9906-609FAC412776}" type="presOf" srcId="{53979173-48C5-304D-8FC3-E6B4F0CF340A}" destId="{03BEDE78-45E0-2A47-8C29-F3278A2DCBEA}" srcOrd="0" destOrd="0" presId="urn:microsoft.com/office/officeart/2005/8/layout/funnel1"/>
    <dgm:cxn modelId="{FF0990DA-1F53-1147-B9C6-B78E95471E0B}" type="presOf" srcId="{2D7B2597-5B76-9F4A-9A48-AB978350D1CE}" destId="{006F1EA8-9E13-8940-B903-5ADD9BFC7BB6}" srcOrd="0" destOrd="0" presId="urn:microsoft.com/office/officeart/2005/8/layout/funnel1"/>
    <dgm:cxn modelId="{43322AE5-E92D-A54F-AE89-54075C1B0004}" srcId="{2D7B2597-5B76-9F4A-9A48-AB978350D1CE}" destId="{2AE609FB-CA49-374A-B31F-09B2190C8A4E}" srcOrd="0" destOrd="0" parTransId="{AC654242-F7A5-474D-8697-0E22FC5443E9}" sibTransId="{DB2C521D-EF34-1E48-8611-6EC51D2B0524}"/>
    <dgm:cxn modelId="{E3A749EB-6BA6-324B-8302-9989B6AF5A61}" srcId="{2D7B2597-5B76-9F4A-9A48-AB978350D1CE}" destId="{E70D500E-73E6-7E42-8187-2EF8F95732C2}" srcOrd="1" destOrd="0" parTransId="{0FE83CBF-30EB-A549-805E-B792C84C6050}" sibTransId="{14160323-59C8-B14E-A2C8-09A38D990334}"/>
    <dgm:cxn modelId="{011489F0-C2D0-D048-8C14-9D08B54EFFD6}" srcId="{2D7B2597-5B76-9F4A-9A48-AB978350D1CE}" destId="{E6E09B95-3985-E24E-B905-C1D3043A8743}" srcOrd="3" destOrd="0" parTransId="{4CA595CE-B253-F746-BC52-E88D01458C98}" sibTransId="{68448DD7-2041-8944-9748-7D8544C43AB1}"/>
    <dgm:cxn modelId="{6D0C5BFC-1979-4A44-83FD-41C4C1FC9E67}" type="presOf" srcId="{2AE609FB-CA49-374A-B31F-09B2190C8A4E}" destId="{246F11F9-1B10-1749-A975-91725399DE3D}" srcOrd="0" destOrd="0" presId="urn:microsoft.com/office/officeart/2005/8/layout/funnel1"/>
    <dgm:cxn modelId="{EC8A4F71-28AA-9645-BAA8-05BC69041049}" type="presParOf" srcId="{006F1EA8-9E13-8940-B903-5ADD9BFC7BB6}" destId="{6EB2E4DE-A742-DA4E-A42E-8427E4C0743D}" srcOrd="0" destOrd="0" presId="urn:microsoft.com/office/officeart/2005/8/layout/funnel1"/>
    <dgm:cxn modelId="{2397AB7B-6EE7-F746-8B0C-253856F6A1DF}" type="presParOf" srcId="{006F1EA8-9E13-8940-B903-5ADD9BFC7BB6}" destId="{7C161493-D6E7-BF44-A598-749A37DB620C}" srcOrd="1" destOrd="0" presId="urn:microsoft.com/office/officeart/2005/8/layout/funnel1"/>
    <dgm:cxn modelId="{DC46C84D-D477-6846-941F-80CD65ABA6C4}" type="presParOf" srcId="{006F1EA8-9E13-8940-B903-5ADD9BFC7BB6}" destId="{60A68692-21B9-DF46-9C45-42193FCD4CE4}" srcOrd="2" destOrd="0" presId="urn:microsoft.com/office/officeart/2005/8/layout/funnel1"/>
    <dgm:cxn modelId="{11A7DB05-C4FF-1C40-9D8B-5F9747658B72}" type="presParOf" srcId="{006F1EA8-9E13-8940-B903-5ADD9BFC7BB6}" destId="{03BEDE78-45E0-2A47-8C29-F3278A2DCBEA}" srcOrd="3" destOrd="0" presId="urn:microsoft.com/office/officeart/2005/8/layout/funnel1"/>
    <dgm:cxn modelId="{1940A238-CAAD-E649-9582-513456C4F4B5}" type="presParOf" srcId="{006F1EA8-9E13-8940-B903-5ADD9BFC7BB6}" destId="{63680250-1512-9D47-A11E-D29884228E72}" srcOrd="4" destOrd="0" presId="urn:microsoft.com/office/officeart/2005/8/layout/funnel1"/>
    <dgm:cxn modelId="{1E3A073A-20BF-1D4B-95E7-0CE4B4810928}" type="presParOf" srcId="{006F1EA8-9E13-8940-B903-5ADD9BFC7BB6}" destId="{246F11F9-1B10-1749-A975-91725399DE3D}" srcOrd="5" destOrd="0" presId="urn:microsoft.com/office/officeart/2005/8/layout/funnel1"/>
    <dgm:cxn modelId="{871D866C-6576-6048-948D-1024327AE4C8}" type="presParOf" srcId="{006F1EA8-9E13-8940-B903-5ADD9BFC7BB6}" destId="{16178AEC-6EF8-2940-862E-05EB9A18E550}" srcOrd="6" destOrd="0" presId="urn:microsoft.com/office/officeart/2005/8/layout/funne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2E4DE-A742-DA4E-A42E-8427E4C0743D}">
      <dsp:nvSpPr>
        <dsp:cNvPr id="0" name=""/>
        <dsp:cNvSpPr/>
      </dsp:nvSpPr>
      <dsp:spPr>
        <a:xfrm>
          <a:off x="1674090" y="477770"/>
          <a:ext cx="4367662" cy="1516831"/>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61493-D6E7-BF44-A598-749A37DB620C}">
      <dsp:nvSpPr>
        <dsp:cNvPr id="0" name=""/>
        <dsp:cNvSpPr/>
      </dsp:nvSpPr>
      <dsp:spPr>
        <a:xfrm>
          <a:off x="3639718" y="3358251"/>
          <a:ext cx="846446" cy="1693786"/>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A68692-21B9-DF46-9C45-42193FCD4CE4}">
      <dsp:nvSpPr>
        <dsp:cNvPr id="0" name=""/>
        <dsp:cNvSpPr/>
      </dsp:nvSpPr>
      <dsp:spPr>
        <a:xfrm>
          <a:off x="2031470" y="4367662"/>
          <a:ext cx="4062942" cy="10157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2031470" y="4367662"/>
        <a:ext cx="4062942" cy="1015735"/>
      </dsp:txXfrm>
    </dsp:sp>
    <dsp:sp modelId="{03BEDE78-45E0-2A47-8C29-F3278A2DCBEA}">
      <dsp:nvSpPr>
        <dsp:cNvPr id="0" name=""/>
        <dsp:cNvSpPr/>
      </dsp:nvSpPr>
      <dsp:spPr>
        <a:xfrm>
          <a:off x="3059807" y="1237194"/>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Blood Marker Tests</a:t>
          </a:r>
        </a:p>
      </dsp:txBody>
      <dsp:txXfrm>
        <a:off x="3282933" y="1460320"/>
        <a:ext cx="1077351" cy="1077351"/>
      </dsp:txXfrm>
    </dsp:sp>
    <dsp:sp modelId="{63680250-1512-9D47-A11E-D29884228E72}">
      <dsp:nvSpPr>
        <dsp:cNvPr id="0" name=""/>
        <dsp:cNvSpPr/>
      </dsp:nvSpPr>
      <dsp:spPr>
        <a:xfrm>
          <a:off x="0" y="309819"/>
          <a:ext cx="1758405"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Signs &amp; Symptoms</a:t>
          </a:r>
        </a:p>
      </dsp:txBody>
      <dsp:txXfrm>
        <a:off x="257512" y="532945"/>
        <a:ext cx="1243381" cy="1077351"/>
      </dsp:txXfrm>
    </dsp:sp>
    <dsp:sp modelId="{246F11F9-1B10-1749-A975-91725399DE3D}">
      <dsp:nvSpPr>
        <dsp:cNvPr id="0" name=""/>
        <dsp:cNvSpPr/>
      </dsp:nvSpPr>
      <dsp:spPr>
        <a:xfrm>
          <a:off x="1216197" y="1781212"/>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Liver Function</a:t>
          </a:r>
        </a:p>
      </dsp:txBody>
      <dsp:txXfrm>
        <a:off x="1439323" y="2004338"/>
        <a:ext cx="1077351" cy="1077351"/>
      </dsp:txXfrm>
    </dsp:sp>
    <dsp:sp modelId="{16178AEC-6EF8-2940-862E-05EB9A18E550}">
      <dsp:nvSpPr>
        <dsp:cNvPr id="0" name=""/>
        <dsp:cNvSpPr/>
      </dsp:nvSpPr>
      <dsp:spPr>
        <a:xfrm>
          <a:off x="0" y="1182061"/>
          <a:ext cx="4740099" cy="3792079"/>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7/30/19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png>
</file>

<file path=ppt/media/image15.tiff>
</file>

<file path=ppt/media/image16.tiff>
</file>

<file path=ppt/media/image17.jpg>
</file>

<file path=ppt/media/image2.png>
</file>

<file path=ppt/media/image3.png>
</file>

<file path=ppt/media/image4.png>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7/30/19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1</a:t>
            </a:fld>
            <a:endParaRPr lang="en-US"/>
          </a:p>
        </p:txBody>
      </p:sp>
    </p:spTree>
    <p:extLst>
      <p:ext uri="{BB962C8B-B14F-4D97-AF65-F5344CB8AC3E}">
        <p14:creationId xmlns:p14="http://schemas.microsoft.com/office/powerpoint/2010/main" val="602626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that </a:t>
            </a:r>
            <a:r>
              <a:rPr lang="en-US" sz="1200" kern="1200" dirty="0" err="1">
                <a:solidFill>
                  <a:schemeClr val="tx1">
                    <a:lumMod val="50000"/>
                  </a:schemeClr>
                </a:solidFill>
                <a:effectLst/>
                <a:latin typeface="+mn-lt"/>
                <a:ea typeface="+mn-ea"/>
                <a:cs typeface="+mn-cs"/>
              </a:rPr>
              <a:t>traject</a:t>
            </a:r>
            <a:r>
              <a:rPr lang="en-US" sz="1200" kern="1200" dirty="0">
                <a:solidFill>
                  <a:schemeClr val="tx1">
                    <a:lumMod val="50000"/>
                  </a:schemeClr>
                </a:solidFill>
                <a:effectLst/>
                <a:latin typeface="+mn-lt"/>
                <a:ea typeface="+mn-ea"/>
                <a:cs typeface="+mn-cs"/>
              </a:rPr>
              <a:t>  onto similar survival patterns and more accurate predictions.</a:t>
            </a:r>
          </a:p>
          <a:p>
            <a:endParaRPr lang="en-US" sz="1200" b="0" i="0" u="none" strike="noStrike" kern="1200" dirty="0">
              <a:solidFill>
                <a:schemeClr val="tx1">
                  <a:lumMod val="50000"/>
                </a:schemeClr>
              </a:solidFill>
              <a:effectLst/>
              <a:latin typeface="+mn-lt"/>
              <a:ea typeface="+mn-ea"/>
              <a:cs typeface="+mn-cs"/>
            </a:endParaRP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Creating a logistic regression model capable of predicting whether a patient diagnosed with hepatocellular carcinoma will survive past one year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AUDIENCE: Clinicians, patients, and policy makers </a:t>
            </a:r>
            <a:endParaRPr lang="en-US" sz="1800"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a:t>
            </a:r>
            <a:r>
              <a:rPr lang="en-US" b="1" dirty="0"/>
              <a:t>from 165 former patients </a:t>
            </a:r>
            <a:r>
              <a:rPr lang="en-US" dirty="0"/>
              <a:t>o</a:t>
            </a:r>
            <a:r>
              <a:rPr lang="en-US" b="1" dirty="0"/>
              <a:t>f Hospital and University Centre of Coimbra (Portugal). </a:t>
            </a:r>
            <a:r>
              <a:rPr lang="en-US" dirty="0"/>
              <a:t>The dataset contains </a:t>
            </a:r>
            <a:r>
              <a:rPr lang="en-US" b="1" dirty="0"/>
              <a:t>49 features </a:t>
            </a:r>
            <a:r>
              <a:rPr lang="en-US" dirty="0"/>
              <a:t>selected according to </a:t>
            </a:r>
            <a:r>
              <a:rPr lang="en-US" b="1" dirty="0"/>
              <a:t>the EASL-EORTC (European Association for the Study of the Liver </a:t>
            </a:r>
            <a:r>
              <a:rPr lang="en-US" dirty="0"/>
              <a:t>- European Organization for Research and Treatment of Cancer) Clinical Practice Guidelines.  The </a:t>
            </a:r>
            <a:r>
              <a:rPr lang="en-US" b="1" dirty="0"/>
              <a:t>target variable, "Class", </a:t>
            </a:r>
            <a:r>
              <a:rPr lang="en-US" dirty="0"/>
              <a:t>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573960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The Model for End-Stage Liver Disease Score (MELD) is a widely used clinical scoring method to predict 3 month mortality rates in patients with end-stage liver disease. It stratifies severity of end-stage liver disease for transplant planning. (MELD=&gt;Creatinine, Bilirubin, Albumin, Sodium, INR)</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indent="-228600">
              <a:buAutoNum type="arabicParenR"/>
            </a:pPr>
            <a:r>
              <a:rPr lang="en-US" dirty="0"/>
              <a:t> The second feature created was a Fibrosis-4 Index (FIB-4) score. The FIB-4 Index score is a noninvasive estimate of liver scarring in HCV and HBV patients.  Together these 2 features contributed an approximate 3% improvement to the model's overall predictive ability.</a:t>
            </a:r>
          </a:p>
          <a:p>
            <a:pPr marL="228600" indent="-228600">
              <a:buAutoNum type="arabicParenR"/>
            </a:pPr>
            <a:endParaRPr lang="en-US" dirty="0"/>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AUC:83%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Accuracy: 82%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F1-score=83%</a:t>
            </a:r>
          </a:p>
          <a:p>
            <a:endParaRPr lang="en-US" dirty="0"/>
          </a:p>
          <a:p>
            <a:r>
              <a:rPr lang="en-US" dirty="0"/>
              <a:t>N=33 patients in testing set</a:t>
            </a:r>
          </a:p>
          <a:p>
            <a:endParaRPr lang="en-US" dirty="0"/>
          </a:p>
          <a:p>
            <a:r>
              <a:rPr lang="en-US" dirty="0"/>
              <a:t>TN (patients correctly predicted to be deceased in a year)= 13/33</a:t>
            </a:r>
          </a:p>
          <a:p>
            <a:r>
              <a:rPr lang="en-US" dirty="0"/>
              <a:t>FP (patients incorrectly predicted to be alive in a year)=2/33 </a:t>
            </a:r>
          </a:p>
          <a:p>
            <a:r>
              <a:rPr lang="en-US" dirty="0"/>
              <a:t>TP (patients correctly predicted to still be alive in a year)=14/33</a:t>
            </a:r>
          </a:p>
          <a:p>
            <a:r>
              <a:rPr lang="en-US" dirty="0"/>
              <a:t>FN (patients incorrectly predicted to be deceased in a year)=3/33</a:t>
            </a:r>
          </a:p>
          <a:p>
            <a:r>
              <a:rPr lang="en-US" b="1" dirty="0"/>
              <a:t>FPR</a:t>
            </a:r>
            <a:r>
              <a:rPr lang="en-US" dirty="0"/>
              <a:t>(% patients incorrectly predicted to be alive in a year out of all patients that die in a year</a:t>
            </a:r>
            <a:r>
              <a:rPr lang="en-US" b="1" dirty="0"/>
              <a:t>)=14%</a:t>
            </a:r>
          </a:p>
          <a:p>
            <a:r>
              <a:rPr lang="en-US" dirty="0"/>
              <a:t>FPR=FP/(FP+TN)</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provided higher predictive value compared to other models such as Support Vector Machine (SVM) and Random Forest Ensemble.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the ability to examine  similar survival patterns, and more accurate predictions.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By allowing for earlier disease stage intervention patient treatment options increase significantly.  Localized treatments such as </a:t>
            </a:r>
            <a:r>
              <a:rPr lang="en-US" sz="1200" b="0" i="0" u="none" strike="noStrike" kern="1200" dirty="0">
                <a:solidFill>
                  <a:schemeClr val="tx1">
                    <a:lumMod val="50000"/>
                  </a:schemeClr>
                </a:solidFill>
                <a:effectLst/>
                <a:latin typeface="+mn-lt"/>
                <a:ea typeface="+mn-ea"/>
                <a:cs typeface="+mn-cs"/>
              </a:rPr>
              <a:t>radiofrequency ablation, cryoablation, chemoembolization, and surgical resection are available.  Once the disease extends past the liver capsule-these options disappear for the most part and limited systemic approaches with a greater risk and side effect profile have to be used (systemic chemotherapy or liver transplant)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In order to capture the heterogeneity for each patient profile, as well as the dataset class imbalance, clustering oversampling techniques were utilized. All performance measures improved with the use of KNN (K-nearest Neighbor) to impute missing patient data as well as with the addition of the SMOTE oversampling technique to address class imbalance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7/30/19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7/30/19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7/30/19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7/30/19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tiff"/><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3">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417511" y="1828800"/>
            <a:ext cx="11353799" cy="19812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br>
              <a:rPr lang="en-US" sz="4000" b="1" dirty="0">
                <a:solidFill>
                  <a:schemeClr val="tx2"/>
                </a:solidFill>
              </a:rPr>
            </a:br>
            <a:r>
              <a:rPr lang="en-US" sz="4000" b="1" dirty="0">
                <a:solidFill>
                  <a:schemeClr val="tx2"/>
                </a:solidFill>
              </a:rPr>
              <a:t>A Logistic Regression Model</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963341" y="319086"/>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371600"/>
            <a:ext cx="6045200" cy="5104041"/>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371601"/>
            <a:ext cx="6184898" cy="5093704"/>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2670475" y="382359"/>
            <a:ext cx="7750840" cy="646331"/>
          </a:xfrm>
          <a:prstGeom prst="rect">
            <a:avLst/>
          </a:prstGeom>
          <a:solidFill>
            <a:schemeClr val="accent1">
              <a:alpha val="61000"/>
            </a:schemeClr>
          </a:solidFill>
        </p:spPr>
        <p:txBody>
          <a:bodyPr wrap="none" rtlCol="0">
            <a:spAutoFit/>
          </a:bodyPr>
          <a:lstStyle/>
          <a:p>
            <a:pPr>
              <a:lnSpc>
                <a:spcPct val="90000"/>
              </a:lnSpc>
            </a:pPr>
            <a:r>
              <a:rPr lang="en-US" sz="4000" b="1" dirty="0"/>
              <a:t>Why Should We Be Concerned</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4</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4418012" y="228600"/>
            <a:ext cx="4038600" cy="590931"/>
          </a:xfrm>
          <a:prstGeom prst="rect">
            <a:avLst/>
          </a:prstGeom>
          <a:solidFill>
            <a:schemeClr val="accent1">
              <a:alpha val="61000"/>
            </a:schemeClr>
          </a:solidFill>
        </p:spPr>
        <p:txBody>
          <a:bodyPr wrap="square" rtlCol="0">
            <a:spAutoFit/>
          </a:bodyPr>
          <a:lstStyle/>
          <a:p>
            <a:pPr algn="ctr">
              <a:lnSpc>
                <a:spcPct val="90000"/>
              </a:lnSpc>
            </a:pPr>
            <a:r>
              <a:rPr lang="en-US" sz="3600" b="1" dirty="0"/>
              <a:t>Model Intent</a:t>
            </a:r>
            <a:endParaRPr lang="en-US" sz="32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746545" y="1235995"/>
            <a:ext cx="10687541" cy="1089529"/>
          </a:xfrm>
          <a:prstGeom prst="rect">
            <a:avLst/>
          </a:prstGeom>
          <a:noFill/>
        </p:spPr>
        <p:txBody>
          <a:bodyPr wrap="none" rtlCol="0">
            <a:spAutoFit/>
          </a:bodyPr>
          <a:lstStyle/>
          <a:p>
            <a:pPr>
              <a:lnSpc>
                <a:spcPct val="90000"/>
              </a:lnSpc>
            </a:pPr>
            <a:r>
              <a:rPr lang="en-US" sz="2400" dirty="0"/>
              <a:t>To provide a robust alternative diagnostic model for predicting patient</a:t>
            </a:r>
          </a:p>
          <a:p>
            <a:pPr>
              <a:lnSpc>
                <a:spcPct val="90000"/>
              </a:lnSpc>
            </a:pPr>
            <a:r>
              <a:rPr lang="en-US" sz="2400" dirty="0"/>
              <a:t>liver cancer mortality beyond stage classification.</a:t>
            </a:r>
          </a:p>
          <a:p>
            <a:pPr>
              <a:lnSpc>
                <a:spcPct val="90000"/>
              </a:lnSpc>
            </a:pPr>
            <a:endParaRPr lang="en-US" sz="24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2310284"/>
            <a:ext cx="6108621" cy="4072414"/>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3960812" y="158772"/>
            <a:ext cx="4520789" cy="590931"/>
          </a:xfrm>
          <a:prstGeom prst="rect">
            <a:avLst/>
          </a:prstGeom>
          <a:solidFill>
            <a:schemeClr val="accent1">
              <a:alpha val="61000"/>
            </a:schemeClr>
          </a:solidFill>
        </p:spPr>
        <p:txBody>
          <a:bodyPr wrap="none" rtlCol="0">
            <a:spAutoFit/>
          </a:bodyPr>
          <a:lstStyle/>
          <a:p>
            <a:pPr>
              <a:lnSpc>
                <a:spcPct val="90000"/>
              </a:lnSpc>
            </a:pPr>
            <a:r>
              <a:rPr lang="en-US" sz="3600" b="1" dirty="0"/>
              <a:t>The Patient “Profile”</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7955" y="2546221"/>
            <a:ext cx="5274388" cy="3583879"/>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1111801"/>
            <a:ext cx="3042821" cy="369332"/>
          </a:xfrm>
          <a:prstGeom prst="rect">
            <a:avLst/>
          </a:prstGeom>
          <a:noFill/>
        </p:spPr>
        <p:txBody>
          <a:bodyPr wrap="none" rtlCol="0">
            <a:spAutoFit/>
          </a:bodyPr>
          <a:lstStyle/>
          <a:p>
            <a:pPr>
              <a:lnSpc>
                <a:spcPct val="90000"/>
              </a:lnSpc>
            </a:pPr>
            <a:r>
              <a:rPr lang="en-US" sz="2000" dirty="0"/>
              <a:t>Left: Features Selection</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702511"/>
            <a:ext cx="4054315" cy="369332"/>
          </a:xfrm>
          <a:prstGeom prst="rect">
            <a:avLst/>
          </a:prstGeom>
          <a:noFill/>
        </p:spPr>
        <p:txBody>
          <a:bodyPr wrap="none" rtlCol="0">
            <a:spAutoFit/>
          </a:bodyPr>
          <a:lstStyle/>
          <a:p>
            <a:pPr>
              <a:lnSpc>
                <a:spcPct val="90000"/>
              </a:lnSpc>
            </a:pPr>
            <a:r>
              <a:rPr lang="en-US" sz="2000" dirty="0"/>
              <a:t>Below: Target Class Distribution</a:t>
            </a:r>
          </a:p>
        </p:txBody>
      </p:sp>
      <p:graphicFrame>
        <p:nvGraphicFramePr>
          <p:cNvPr id="2" name="Diagram 1">
            <a:extLst>
              <a:ext uri="{FF2B5EF4-FFF2-40B4-BE49-F238E27FC236}">
                <a16:creationId xmlns:a16="http://schemas.microsoft.com/office/drawing/2014/main" id="{A8CB971A-1B98-1448-9002-5366C372ECE6}"/>
              </a:ext>
            </a:extLst>
          </p:cNvPr>
          <p:cNvGraphicFramePr/>
          <p:nvPr>
            <p:extLst>
              <p:ext uri="{D42A27DB-BD31-4B8C-83A1-F6EECF244321}">
                <p14:modId xmlns:p14="http://schemas.microsoft.com/office/powerpoint/2010/main" val="2923068406"/>
              </p:ext>
            </p:extLst>
          </p:nvPr>
        </p:nvGraphicFramePr>
        <p:xfrm>
          <a:off x="596203" y="1577363"/>
          <a:ext cx="8125883" cy="54172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 name="Group 10">
            <a:extLst>
              <a:ext uri="{FF2B5EF4-FFF2-40B4-BE49-F238E27FC236}">
                <a16:creationId xmlns:a16="http://schemas.microsoft.com/office/drawing/2014/main" id="{3C0AB7FD-EDC3-EF45-9E6F-29D67A04B7ED}"/>
              </a:ext>
            </a:extLst>
          </p:cNvPr>
          <p:cNvGrpSpPr/>
          <p:nvPr/>
        </p:nvGrpSpPr>
        <p:grpSpPr>
          <a:xfrm>
            <a:off x="1110120" y="315459"/>
            <a:ext cx="1523603" cy="1523603"/>
            <a:chOff x="2370048" y="711014"/>
            <a:chExt cx="1523603" cy="1523603"/>
          </a:xfrm>
        </p:grpSpPr>
        <p:sp>
          <p:nvSpPr>
            <p:cNvPr id="12" name="Oval 11">
              <a:extLst>
                <a:ext uri="{FF2B5EF4-FFF2-40B4-BE49-F238E27FC236}">
                  <a16:creationId xmlns:a16="http://schemas.microsoft.com/office/drawing/2014/main" id="{7BAB8B3B-FC82-ED48-899A-8F543633FC86}"/>
                </a:ext>
              </a:extLst>
            </p:cNvPr>
            <p:cNvSpPr/>
            <p:nvPr/>
          </p:nvSpPr>
          <p:spPr>
            <a:xfrm>
              <a:off x="2370048" y="711014"/>
              <a:ext cx="1523603"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4">
              <a:extLst>
                <a:ext uri="{FF2B5EF4-FFF2-40B4-BE49-F238E27FC236}">
                  <a16:creationId xmlns:a16="http://schemas.microsoft.com/office/drawing/2014/main" id="{42305940-CD1E-FC40-BCCD-C19E9D5C8ADD}"/>
                </a:ext>
              </a:extLst>
            </p:cNvPr>
            <p:cNvSpPr txBox="1"/>
            <p:nvPr/>
          </p:nvSpPr>
          <p:spPr>
            <a:xfrm>
              <a:off x="2459541" y="987946"/>
              <a:ext cx="1388780" cy="107735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2400" kern="1200" dirty="0"/>
                <a:t>Lifestyle factors</a:t>
              </a:r>
            </a:p>
          </p:txBody>
        </p:sp>
      </p:grpSp>
      <p:grpSp>
        <p:nvGrpSpPr>
          <p:cNvPr id="14" name="Group 13">
            <a:extLst>
              <a:ext uri="{FF2B5EF4-FFF2-40B4-BE49-F238E27FC236}">
                <a16:creationId xmlns:a16="http://schemas.microsoft.com/office/drawing/2014/main" id="{83606D48-73D8-1245-824A-56E6B54D4C2F}"/>
              </a:ext>
            </a:extLst>
          </p:cNvPr>
          <p:cNvGrpSpPr/>
          <p:nvPr/>
        </p:nvGrpSpPr>
        <p:grpSpPr>
          <a:xfrm>
            <a:off x="2436812" y="1673237"/>
            <a:ext cx="1752296" cy="1523603"/>
            <a:chOff x="2496523" y="1443542"/>
            <a:chExt cx="1752296" cy="1523603"/>
          </a:xfrm>
        </p:grpSpPr>
        <p:sp>
          <p:nvSpPr>
            <p:cNvPr id="15" name="Oval 14">
              <a:extLst>
                <a:ext uri="{FF2B5EF4-FFF2-40B4-BE49-F238E27FC236}">
                  <a16:creationId xmlns:a16="http://schemas.microsoft.com/office/drawing/2014/main" id="{2E648E3E-C225-AE40-B9D7-E7434153A54B}"/>
                </a:ext>
              </a:extLst>
            </p:cNvPr>
            <p:cNvSpPr/>
            <p:nvPr/>
          </p:nvSpPr>
          <p:spPr>
            <a:xfrm>
              <a:off x="2496523" y="1443542"/>
              <a:ext cx="1752296"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4">
              <a:extLst>
                <a:ext uri="{FF2B5EF4-FFF2-40B4-BE49-F238E27FC236}">
                  <a16:creationId xmlns:a16="http://schemas.microsoft.com/office/drawing/2014/main" id="{2474F785-C211-AF43-9313-777732745C88}"/>
                </a:ext>
              </a:extLst>
            </p:cNvPr>
            <p:cNvSpPr txBox="1"/>
            <p:nvPr/>
          </p:nvSpPr>
          <p:spPr>
            <a:xfrm>
              <a:off x="2577081" y="1657482"/>
              <a:ext cx="1637272" cy="10459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kern="1200" dirty="0"/>
                <a:t>Comorbidities</a:t>
              </a:r>
            </a:p>
          </p:txBody>
        </p:sp>
      </p:grpSp>
    </p:spTree>
    <p:extLst>
      <p:ext uri="{BB962C8B-B14F-4D97-AF65-F5344CB8AC3E}">
        <p14:creationId xmlns:p14="http://schemas.microsoft.com/office/powerpoint/2010/main" val="179250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2920099" y="353223"/>
            <a:ext cx="6425157" cy="646331"/>
          </a:xfrm>
          <a:prstGeom prst="rect">
            <a:avLst/>
          </a:prstGeom>
          <a:solidFill>
            <a:schemeClr val="accent1">
              <a:alpha val="61000"/>
            </a:schemeClr>
          </a:solidFill>
        </p:spPr>
        <p:txBody>
          <a:bodyPr wrap="none" rtlCol="0">
            <a:spAutoFit/>
          </a:bodyPr>
          <a:lstStyle/>
          <a:p>
            <a:pPr>
              <a:lnSpc>
                <a:spcPct val="90000"/>
              </a:lnSpc>
            </a:pPr>
            <a:r>
              <a:rPr lang="en-US" sz="4000" b="1" dirty="0"/>
              <a:t>Optimization Techniques </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2045859" y="329410"/>
            <a:ext cx="3573414" cy="646331"/>
          </a:xfrm>
          <a:prstGeom prst="rect">
            <a:avLst/>
          </a:prstGeom>
          <a:solidFill>
            <a:schemeClr val="accent1">
              <a:alpha val="61000"/>
            </a:schemeClr>
          </a:solidFill>
        </p:spPr>
        <p:txBody>
          <a:bodyPr wrap="none" rtlCol="0">
            <a:spAutoFit/>
          </a:bodyPr>
          <a:lstStyle/>
          <a:p>
            <a:pPr>
              <a:lnSpc>
                <a:spcPct val="90000"/>
              </a:lnSpc>
            </a:pPr>
            <a:r>
              <a:rPr lang="en-US" sz="4000" b="1" dirty="0"/>
              <a:t>Model 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2DC88F-6305-7E47-83C0-4C51A2C001BE}"/>
              </a:ext>
            </a:extLst>
          </p:cNvPr>
          <p:cNvPicPr>
            <a:picLocks noChangeAspect="1"/>
          </p:cNvPicPr>
          <p:nvPr/>
        </p:nvPicPr>
        <p:blipFill>
          <a:blip r:embed="rId3"/>
          <a:stretch>
            <a:fillRect/>
          </a:stretch>
        </p:blipFill>
        <p:spPr>
          <a:xfrm>
            <a:off x="6094412" y="2745770"/>
            <a:ext cx="5801805" cy="3883631"/>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3046412" y="228599"/>
            <a:ext cx="3048000" cy="701731"/>
          </a:xfrm>
          <a:prstGeom prst="rect">
            <a:avLst/>
          </a:prstGeom>
          <a:solidFill>
            <a:schemeClr val="accent1">
              <a:alpha val="61000"/>
            </a:schemeClr>
          </a:solidFill>
        </p:spPr>
        <p:txBody>
          <a:bodyPr wrap="square" rtlCol="0">
            <a:spAutoFit/>
          </a:bodyPr>
          <a:lstStyle/>
          <a:p>
            <a:pPr>
              <a:lnSpc>
                <a:spcPct val="90000"/>
              </a:lnSpc>
            </a:pPr>
            <a:r>
              <a:rPr lang="en-US" sz="4400" b="1" dirty="0"/>
              <a:t>Discussion</a:t>
            </a:r>
          </a:p>
        </p:txBody>
      </p:sp>
      <p:sp>
        <p:nvSpPr>
          <p:cNvPr id="3" name="Rectangle 2">
            <a:extLst>
              <a:ext uri="{FF2B5EF4-FFF2-40B4-BE49-F238E27FC236}">
                <a16:creationId xmlns:a16="http://schemas.microsoft.com/office/drawing/2014/main" id="{CA99A944-6CB4-F449-B417-9B9BC0FA8F54}"/>
              </a:ext>
            </a:extLst>
          </p:cNvPr>
          <p:cNvSpPr/>
          <p:nvPr/>
        </p:nvSpPr>
        <p:spPr>
          <a:xfrm>
            <a:off x="303212" y="1221949"/>
            <a:ext cx="8396511" cy="4524315"/>
          </a:xfrm>
          <a:prstGeom prst="rect">
            <a:avLst/>
          </a:prstGeom>
        </p:spPr>
        <p:txBody>
          <a:bodyPr wrap="square">
            <a:spAutoFit/>
          </a:bodyPr>
          <a:lstStyle/>
          <a:p>
            <a:pPr marL="285750" indent="-285750">
              <a:buFont typeface="Arial" panose="020B0604020202020204" pitchFamily="34" charset="0"/>
              <a:buChar char="•"/>
            </a:pPr>
            <a:r>
              <a:rPr lang="en-US" sz="2400" dirty="0"/>
              <a:t>Potential use of this model as a diagnostic tool for</a:t>
            </a:r>
          </a:p>
          <a:p>
            <a:r>
              <a:rPr lang="en-US" sz="2400" dirty="0"/>
              <a:t>   hepatocellular carcinoma (HCC)</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Earlier disease stage intervention</a:t>
            </a:r>
          </a:p>
          <a:p>
            <a:endParaRPr lang="en-US" sz="2400" dirty="0"/>
          </a:p>
          <a:p>
            <a:pPr marL="285750" indent="-285750">
              <a:buFont typeface="Arial" panose="020B0604020202020204" pitchFamily="34" charset="0"/>
              <a:buChar char="•"/>
            </a:pPr>
            <a:r>
              <a:rPr lang="en-US" sz="2400" dirty="0"/>
              <a:t>Capturing  patient heterogeneity </a:t>
            </a:r>
          </a:p>
          <a:p>
            <a:r>
              <a:rPr lang="en-US" sz="2400" dirty="0"/>
              <a:t>    through the use of clustering </a:t>
            </a:r>
          </a:p>
          <a:p>
            <a:r>
              <a:rPr lang="en-US" sz="2400" dirty="0"/>
              <a:t>    oversampling techniques to </a:t>
            </a:r>
          </a:p>
          <a:p>
            <a:r>
              <a:rPr lang="en-US" sz="2400" dirty="0"/>
              <a:t>    predict trends such as</a:t>
            </a:r>
          </a:p>
          <a:p>
            <a:r>
              <a:rPr lang="en-US" sz="2400" dirty="0"/>
              <a:t>    treatment response</a:t>
            </a:r>
          </a:p>
          <a:p>
            <a:endParaRPr lang="en-US" sz="2400" dirty="0"/>
          </a:p>
          <a:p>
            <a:pPr marL="285750" indent="-285750">
              <a:buFont typeface="Arial" panose="020B0604020202020204" pitchFamily="34" charset="0"/>
              <a:buChar char="•"/>
            </a:pPr>
            <a:r>
              <a:rPr lang="en-US" sz="2400" dirty="0"/>
              <a:t>Areas of future work</a:t>
            </a:r>
          </a:p>
        </p:txBody>
      </p:sp>
      <p:pic>
        <p:nvPicPr>
          <p:cNvPr id="4" name="Picture 3">
            <a:extLst>
              <a:ext uri="{FF2B5EF4-FFF2-40B4-BE49-F238E27FC236}">
                <a16:creationId xmlns:a16="http://schemas.microsoft.com/office/drawing/2014/main" id="{AA019D63-D625-A14B-A9A8-EB20A0139BA6}"/>
              </a:ext>
            </a:extLst>
          </p:cNvPr>
          <p:cNvPicPr>
            <a:picLocks noChangeAspect="1"/>
          </p:cNvPicPr>
          <p:nvPr/>
        </p:nvPicPr>
        <p:blipFill>
          <a:blip r:embed="rId4"/>
          <a:stretch>
            <a:fillRect/>
          </a:stretch>
        </p:blipFill>
        <p:spPr>
          <a:xfrm>
            <a:off x="8699723" y="126155"/>
            <a:ext cx="2414746" cy="2446106"/>
          </a:xfrm>
          <a:prstGeom prst="rect">
            <a:avLst/>
          </a:prstGeom>
          <a:effectLst>
            <a:softEdge rad="76200"/>
          </a:effectLst>
        </p:spPr>
      </p:pic>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989012" y="454938"/>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989012" y="4878767"/>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
        <p:nvSpPr>
          <p:cNvPr id="3" name="TextBox 2">
            <a:extLst>
              <a:ext uri="{FF2B5EF4-FFF2-40B4-BE49-F238E27FC236}">
                <a16:creationId xmlns:a16="http://schemas.microsoft.com/office/drawing/2014/main" id="{8F82D81A-60C2-4648-9279-D65627855C51}"/>
              </a:ext>
            </a:extLst>
          </p:cNvPr>
          <p:cNvSpPr txBox="1"/>
          <p:nvPr/>
        </p:nvSpPr>
        <p:spPr>
          <a:xfrm>
            <a:off x="7610328" y="5525098"/>
            <a:ext cx="4578497" cy="923330"/>
          </a:xfrm>
          <a:prstGeom prst="rect">
            <a:avLst/>
          </a:prstGeom>
          <a:noFill/>
        </p:spPr>
        <p:txBody>
          <a:bodyPr wrap="none" rtlCol="0">
            <a:spAutoFit/>
          </a:bodyPr>
          <a:lstStyle/>
          <a:p>
            <a:pPr algn="ctr">
              <a:lnSpc>
                <a:spcPct val="90000"/>
              </a:lnSpc>
            </a:pPr>
            <a:r>
              <a:rPr lang="en-US" sz="2000" b="1" dirty="0"/>
              <a:t>Pablo Salcedo, MD</a:t>
            </a:r>
          </a:p>
          <a:p>
            <a:pPr algn="ctr">
              <a:lnSpc>
                <a:spcPct val="90000"/>
              </a:lnSpc>
            </a:pPr>
            <a:r>
              <a:rPr lang="en-US" sz="2000" b="1" dirty="0"/>
              <a:t>Flatiron School Data Science Fellow</a:t>
            </a:r>
          </a:p>
          <a:p>
            <a:pPr algn="ctr">
              <a:lnSpc>
                <a:spcPct val="90000"/>
              </a:lnSpc>
            </a:pPr>
            <a:r>
              <a:rPr lang="en-US" sz="2000" b="1" dirty="0" err="1"/>
              <a:t>pablosalcedo@verizon.net</a:t>
            </a:r>
            <a:endParaRPr lang="en-US" sz="2000" b="1" dirty="0"/>
          </a:p>
        </p:txBody>
      </p:sp>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10586</TotalTime>
  <Words>1638</Words>
  <Application>Microsoft Macintosh PowerPoint</Application>
  <PresentationFormat>Custom</PresentationFormat>
  <Paragraphs>148</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 A Logistic Regression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59</cp:revision>
  <dcterms:created xsi:type="dcterms:W3CDTF">2019-07-03T18:56:10Z</dcterms:created>
  <dcterms:modified xsi:type="dcterms:W3CDTF">2019-07-31T15:52:42Z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